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bold.fntdata"/><Relationship Id="rId21" Type="http://schemas.openxmlformats.org/officeDocument/2006/relationships/slide" Target="slides/slide16.xml"/><Relationship Id="rId43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46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b3f6c9bd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b3f6c9bd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the kind introduction and thanks for inviting 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title of my talk is “The Wild West of NLP Modeling, Evaluation, and Documentation”.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eb4b59cb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eb4b59cb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a timeline of all the text-based large language models released since GPT3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not include the multiple versions and sizes of each of these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only covers models that are predominantly trained on the english language.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eb4b59cb4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3eb4b59cb4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12e3384e0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512e3384e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12e3384e0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12e3384e0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3939cddf6_0_11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13939cddf6_0_11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12e3384e0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512e3384e0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3939cddf6_0_22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3939cddf6_0_22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16c7cfa3eb_0_60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16c7cfa3eb_0_60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eb4b59cb4_0_781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eb4b59cb4_0_781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3eb4b59cb4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3eb4b59cb4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eb4b59c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eb4b59c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a timeline of all the text-based large language models released since GPT3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not include the multiple versions and sizes of each of these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only covers models that are predominantly trained on the english language.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3eb4b59cb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3eb4b59cb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3eb4b59c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3eb4b59c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eb4b59cb4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3eb4b59cb4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3eb4b59cb4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3eb4b59cb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3eb4b59cb4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3eb4b59cb4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3eb4b59cb4_0_787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3eb4b59cb4_0_787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3eb4b59cb4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3eb4b59cb4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eda5d08ab_0_5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eda5d08ab_0_5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3eda5d08ab_0_14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3eda5d08ab_0_14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3eda5d08ab_0_28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3eda5d08ab_0_28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eb4b59c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eb4b59c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a timeline of all the text-based large language models released since GPT3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not include the multiple versions and sizes of each of these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only covers models that are predominantly trained on the english language.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3eda5d08ab_0_22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3eda5d08ab_0_22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3eda5d08ab_0_35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3eda5d08ab_0_35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eb4b59cb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3eb4b59cb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3eda5d08a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3eda5d08a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3eda5d08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3eda5d08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3939cddf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13939cddf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16c7cfa3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16c7cfa3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7febef94f3_2_488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7febef94f3_2_488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eb4b59cb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eb4b59cb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access falls somewhere in between open and closed. The access can be via API or through a review process of call for research proposals and then granting approved proposals limited model access.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eb4b59cb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eb4b59cb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 models have all their components publicly available.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the source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including the sources and their distribution, Data preprocessing and curation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or blog summarizing the training details, evaluation, and any adaptations to the model such as safety filters and if it was trained with human feedback.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eb4b59cb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eb4b59cb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 models allow replicating and reproducing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enable researchers to audit and conduct risk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Serves as a research artifact for ML practitioners to study, draw conclusions from, and build off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enables practitioners to attempt to interpret model outputs.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b4b59cb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eb4b59cb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OTOH closed access models usually just have a paper or blog and may include high level overview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and training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Adaptations to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b4b59cb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eb4b59cb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could be one or more reasons for keeping these very large models closed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concerns about their misuse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gives the model creators a competitive advantage to not release these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they would like to give access for research purposes and other studies, it can be expensive to setup guardrails for safe access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 creators have managed to get that setup in what we can call a limited access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eda5d08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eda5d08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could be one or more reasons for keeping these very large models closed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concerns about their misuse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gives the model creators a competitive advantage to not release these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they would like to give access for research purposes and other studies, it can be expensive to setup guardrails for safe access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 creators have managed to get that setup in what we can call a limited access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hyperlink" Target="https://crfm.stanford.edu/helm/v1.0/?models=1" TargetMode="Externa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9" Type="http://schemas.openxmlformats.org/officeDocument/2006/relationships/image" Target="../media/image6.png"/><Relationship Id="rId15" Type="http://schemas.openxmlformats.org/officeDocument/2006/relationships/image" Target="../media/image8.jpg"/><Relationship Id="rId14" Type="http://schemas.openxmlformats.org/officeDocument/2006/relationships/image" Target="../media/image13.jpg"/><Relationship Id="rId17" Type="http://schemas.openxmlformats.org/officeDocument/2006/relationships/image" Target="../media/image14.png"/><Relationship Id="rId16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18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4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s://huggingface.co/spaces/HuggingFaceH4/human_eval_llm_leaderboard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hyperlink" Target="https://crfm.stanford.edu/helm/v1.0/?models=1" TargetMode="Externa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9" Type="http://schemas.openxmlformats.org/officeDocument/2006/relationships/image" Target="../media/image6.png"/><Relationship Id="rId15" Type="http://schemas.openxmlformats.org/officeDocument/2006/relationships/image" Target="../media/image8.jpg"/><Relationship Id="rId14" Type="http://schemas.openxmlformats.org/officeDocument/2006/relationships/image" Target="../media/image13.jpg"/><Relationship Id="rId16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msys.org/blog/2023-05-03-arena/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hyperlink" Target="https://huggingface.co/spaces/lmsys/mt-bench" TargetMode="External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uggingface.co/spaces/lmsys/chatbot-arena-leaderboard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atsu-lab.github.io/alpaca_eval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pt4all.io/index.html" TargetMode="External"/><Relationship Id="rId4" Type="http://schemas.openxmlformats.org/officeDocument/2006/relationships/hyperlink" Target="https://github.com/FranxYao/chain-of-thought-hub" TargetMode="External"/><Relationship Id="rId5" Type="http://schemas.openxmlformats.org/officeDocument/2006/relationships/hyperlink" Target="https://weightwatcher.ai/leaderboard.html" TargetMode="External"/><Relationship Id="rId6" Type="http://schemas.openxmlformats.org/officeDocument/2006/relationships/hyperlink" Target="https://chateval.org/" TargetMode="External"/><Relationship Id="rId7" Type="http://schemas.openxmlformats.org/officeDocument/2006/relationships/hyperlink" Target="https://github.com/FastEval/FastE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hyperlink" Target="https://huggingface.co/blog/llm-leaderboard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hyperlink" Target="https://huggingface.co/blog/llm-leaderboard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jpg"/><Relationship Id="rId10" Type="http://schemas.openxmlformats.org/officeDocument/2006/relationships/hyperlink" Target="https://crfm.stanford.edu/helm/v1.0/?models=1" TargetMode="External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9" Type="http://schemas.openxmlformats.org/officeDocument/2006/relationships/image" Target="../media/image6.png"/><Relationship Id="rId15" Type="http://schemas.openxmlformats.org/officeDocument/2006/relationships/image" Target="../media/image8.jpg"/><Relationship Id="rId14" Type="http://schemas.openxmlformats.org/officeDocument/2006/relationships/image" Target="../media/image13.jpg"/><Relationship Id="rId17" Type="http://schemas.openxmlformats.org/officeDocument/2006/relationships/image" Target="../media/image16.png"/><Relationship Id="rId16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18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s://huggingface.co/blog/llm-leaderboar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hyperlink" Target="https://huggingface.co/blog/llm-leaderboar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2305.15717" TargetMode="External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2306.04751" TargetMode="External"/><Relationship Id="rId5" Type="http://schemas.openxmlformats.org/officeDocument/2006/relationships/hyperlink" Target="https://arxiv.org/abs/2306.0568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2306.05685" TargetMode="External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Relationship Id="rId6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670050" y="1672125"/>
            <a:ext cx="50211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roxima Nova"/>
                <a:ea typeface="Proxima Nova"/>
                <a:cs typeface="Proxima Nova"/>
                <a:sym typeface="Proxima Nova"/>
              </a:rPr>
              <a:t>Taming the Wild West </a:t>
            </a:r>
            <a:endParaRPr b="1" sz="3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roxima Nova"/>
                <a:ea typeface="Proxima Nova"/>
                <a:cs typeface="Proxima Nova"/>
                <a:sym typeface="Proxima Nova"/>
              </a:rPr>
              <a:t>of LLMs</a:t>
            </a:r>
            <a:endParaRPr sz="3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1525" y="4278725"/>
            <a:ext cx="8824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Nazneen Rajani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| </a:t>
            </a: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Research Lead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@ Hugging Face | </a:t>
            </a: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nazneen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@hf.co | @</a:t>
            </a: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nazneenrajani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55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1" y="807663"/>
            <a:ext cx="3133200" cy="290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22"/>
          <p:cNvCxnSpPr>
            <a:stCxn id="368" idx="0"/>
          </p:cNvCxnSpPr>
          <p:nvPr/>
        </p:nvCxnSpPr>
        <p:spPr>
          <a:xfrm>
            <a:off x="232770" y="2911894"/>
            <a:ext cx="89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2"/>
          <p:cNvSpPr/>
          <p:nvPr/>
        </p:nvSpPr>
        <p:spPr>
          <a:xfrm>
            <a:off x="204671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395098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22"/>
          <p:cNvCxnSpPr/>
          <p:nvPr/>
        </p:nvCxnSpPr>
        <p:spPr>
          <a:xfrm rot="10800000">
            <a:off x="227582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72" name="Google Shape;3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3" name="Google Shape;373;p22"/>
          <p:cNvSpPr txBox="1"/>
          <p:nvPr/>
        </p:nvSpPr>
        <p:spPr>
          <a:xfrm>
            <a:off x="-129217" y="1632294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53015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2"/>
          <p:cNvSpPr txBox="1"/>
          <p:nvPr/>
        </p:nvSpPr>
        <p:spPr>
          <a:xfrm>
            <a:off x="265975" y="2911875"/>
            <a:ext cx="5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22"/>
          <p:cNvCxnSpPr/>
          <p:nvPr/>
        </p:nvCxnSpPr>
        <p:spPr>
          <a:xfrm rot="10800000">
            <a:off x="1825401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2"/>
          <p:cNvCxnSpPr/>
          <p:nvPr/>
        </p:nvCxnSpPr>
        <p:spPr>
          <a:xfrm rot="10800000">
            <a:off x="2972938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8" name="Google Shape;368;p22"/>
          <p:cNvSpPr txBox="1"/>
          <p:nvPr/>
        </p:nvSpPr>
        <p:spPr>
          <a:xfrm>
            <a:off x="-97230" y="29118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1399762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19548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35705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4187214" y="3839606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Chinchilla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4450556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4819452" y="385168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BLOOM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2340925" y="3822679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Gopher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2881497" y="291186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324541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"/>
          <p:cNvSpPr/>
          <p:nvPr/>
        </p:nvSpPr>
        <p:spPr>
          <a:xfrm>
            <a:off x="3026227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28" y="3463602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09" y="2004599"/>
            <a:ext cx="5976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0" name="Google Shape;3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4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1" name="Google Shape;3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26" y="346360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448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3" name="Google Shape;393;p22"/>
          <p:cNvSpPr txBox="1"/>
          <p:nvPr/>
        </p:nvSpPr>
        <p:spPr>
          <a:xfrm>
            <a:off x="1189550" y="1612275"/>
            <a:ext cx="12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Megatron TNLG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2719215" y="252678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5" name="Google Shape;395;p22"/>
          <p:cNvCxnSpPr/>
          <p:nvPr/>
        </p:nvCxnSpPr>
        <p:spPr>
          <a:xfrm rot="10800000">
            <a:off x="40500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6" name="Google Shape;396;p22"/>
          <p:cNvSpPr/>
          <p:nvPr/>
        </p:nvSpPr>
        <p:spPr>
          <a:xfrm>
            <a:off x="4860553" y="28931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539476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22"/>
          <p:cNvCxnSpPr/>
          <p:nvPr/>
        </p:nvCxnSpPr>
        <p:spPr>
          <a:xfrm rot="10800000">
            <a:off x="4673639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99" name="Google Shape;3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52" y="3463600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22"/>
          <p:cNvSpPr txBox="1"/>
          <p:nvPr/>
        </p:nvSpPr>
        <p:spPr>
          <a:xfrm>
            <a:off x="4656350" y="2911900"/>
            <a:ext cx="5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1" name="Google Shape;401;p22"/>
          <p:cNvCxnSpPr/>
          <p:nvPr/>
        </p:nvCxnSpPr>
        <p:spPr>
          <a:xfrm rot="10800000">
            <a:off x="4960195" y="24229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2" name="Google Shape;402;p22"/>
          <p:cNvSpPr txBox="1"/>
          <p:nvPr/>
        </p:nvSpPr>
        <p:spPr>
          <a:xfrm>
            <a:off x="3891872" y="2912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Apr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3" name="Google Shape;403;p22"/>
          <p:cNvCxnSpPr/>
          <p:nvPr/>
        </p:nvCxnSpPr>
        <p:spPr>
          <a:xfrm rot="10800000">
            <a:off x="5417690" y="2948117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4" name="Google Shape;404;p22"/>
          <p:cNvSpPr/>
          <p:nvPr/>
        </p:nvSpPr>
        <p:spPr>
          <a:xfrm>
            <a:off x="57788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 txBox="1"/>
          <p:nvPr/>
        </p:nvSpPr>
        <p:spPr>
          <a:xfrm>
            <a:off x="5187135" y="2560426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22"/>
          <p:cNvSpPr/>
          <p:nvPr/>
        </p:nvSpPr>
        <p:spPr>
          <a:xfrm>
            <a:off x="11507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843725" y="25547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p22"/>
          <p:cNvCxnSpPr/>
          <p:nvPr/>
        </p:nvCxnSpPr>
        <p:spPr>
          <a:xfrm rot="10800000">
            <a:off x="1090038" y="29314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09" name="Google Shape;40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816" y="342124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541775" y="384000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2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Text-to-Text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Foundation Models since GPT3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2" name="Google Shape;412;p22"/>
          <p:cNvCxnSpPr/>
          <p:nvPr/>
        </p:nvCxnSpPr>
        <p:spPr>
          <a:xfrm rot="10800000">
            <a:off x="6502657" y="24326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13" name="Google Shape;4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4" name="Google Shape;414;p22"/>
          <p:cNvSpPr txBox="1"/>
          <p:nvPr/>
        </p:nvSpPr>
        <p:spPr>
          <a:xfrm>
            <a:off x="6197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ChatGPT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6058795" y="2874457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Nov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59" y="2023999"/>
            <a:ext cx="5976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p22"/>
          <p:cNvSpPr txBox="1"/>
          <p:nvPr/>
        </p:nvSpPr>
        <p:spPr>
          <a:xfrm>
            <a:off x="6463175" y="2567812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6403953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22"/>
          <p:cNvCxnSpPr/>
          <p:nvPr/>
        </p:nvCxnSpPr>
        <p:spPr>
          <a:xfrm rot="10800000">
            <a:off x="6703432" y="29233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0" name="Google Shape;420;p22"/>
          <p:cNvSpPr txBox="1"/>
          <p:nvPr/>
        </p:nvSpPr>
        <p:spPr>
          <a:xfrm>
            <a:off x="5939281" y="164142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Galactica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1" name="Google Shape;421;p22"/>
          <p:cNvCxnSpPr/>
          <p:nvPr/>
        </p:nvCxnSpPr>
        <p:spPr>
          <a:xfrm rot="10800000">
            <a:off x="8762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22" name="Google Shape;4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3" name="Google Shape;423;p22"/>
          <p:cNvSpPr txBox="1"/>
          <p:nvPr/>
        </p:nvSpPr>
        <p:spPr>
          <a:xfrm>
            <a:off x="310288" y="16154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22"/>
          <p:cNvSpPr txBox="1"/>
          <p:nvPr/>
        </p:nvSpPr>
        <p:spPr>
          <a:xfrm>
            <a:off x="4598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22"/>
          <p:cNvSpPr/>
          <p:nvPr/>
        </p:nvSpPr>
        <p:spPr>
          <a:xfrm>
            <a:off x="857765" y="289737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22"/>
          <p:cNvCxnSpPr/>
          <p:nvPr/>
        </p:nvCxnSpPr>
        <p:spPr>
          <a:xfrm rot="10800000">
            <a:off x="34670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27" name="Google Shape;42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1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8" name="Google Shape;428;p22"/>
          <p:cNvSpPr txBox="1"/>
          <p:nvPr/>
        </p:nvSpPr>
        <p:spPr>
          <a:xfrm>
            <a:off x="2901088" y="16545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2"/>
          <p:cNvSpPr txBox="1"/>
          <p:nvPr/>
        </p:nvSpPr>
        <p:spPr>
          <a:xfrm>
            <a:off x="3203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22"/>
          <p:cNvSpPr/>
          <p:nvPr/>
        </p:nvSpPr>
        <p:spPr>
          <a:xfrm>
            <a:off x="352485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2"/>
          <p:cNvSpPr txBox="1"/>
          <p:nvPr/>
        </p:nvSpPr>
        <p:spPr>
          <a:xfrm>
            <a:off x="53231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33" name="Google Shape;433;p22"/>
          <p:cNvCxnSpPr/>
          <p:nvPr/>
        </p:nvCxnSpPr>
        <p:spPr>
          <a:xfrm rot="10800000">
            <a:off x="58788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4" name="Google Shape;434;p22"/>
          <p:cNvSpPr txBox="1"/>
          <p:nvPr/>
        </p:nvSpPr>
        <p:spPr>
          <a:xfrm>
            <a:off x="5326097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5911628" y="29019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 txBox="1"/>
          <p:nvPr/>
        </p:nvSpPr>
        <p:spPr>
          <a:xfrm>
            <a:off x="0" y="46514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*only LLMs with &gt;1B parameters &amp; EN as the main training language are shown. Comprehensive list: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https://crfm.stanford.edu/helm/v1.0/?models=1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22"/>
          <p:cNvSpPr txBox="1"/>
          <p:nvPr/>
        </p:nvSpPr>
        <p:spPr>
          <a:xfrm>
            <a:off x="5357645" y="3823788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8" name="Google Shape;4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406" y="3449737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39" name="Google Shape;439;p22"/>
          <p:cNvCxnSpPr/>
          <p:nvPr/>
        </p:nvCxnSpPr>
        <p:spPr>
          <a:xfrm rot="10800000">
            <a:off x="5955093" y="29363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40" name="Google Shape;44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0488" y="3444675"/>
            <a:ext cx="466500" cy="4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1" name="Google Shape;441;p22"/>
          <p:cNvSpPr/>
          <p:nvPr/>
        </p:nvSpPr>
        <p:spPr>
          <a:xfrm>
            <a:off x="18024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22"/>
          <p:cNvPicPr preferRelativeResize="0"/>
          <p:nvPr/>
        </p:nvPicPr>
        <p:blipFill rotWithShape="1">
          <a:blip r:embed="rId12">
            <a:alphaModFix/>
          </a:blip>
          <a:srcRect b="0" l="21721" r="20371" t="0"/>
          <a:stretch/>
        </p:blipFill>
        <p:spPr>
          <a:xfrm>
            <a:off x="1671000" y="3466950"/>
            <a:ext cx="395400" cy="382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43" name="Google Shape;443;p22"/>
          <p:cNvCxnSpPr/>
          <p:nvPr/>
        </p:nvCxnSpPr>
        <p:spPr>
          <a:xfrm rot="10800000">
            <a:off x="1893551" y="29394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4" name="Google Shape;444;p22"/>
          <p:cNvSpPr/>
          <p:nvPr/>
        </p:nvSpPr>
        <p:spPr>
          <a:xfrm>
            <a:off x="26406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7388" y="2065150"/>
            <a:ext cx="597600" cy="2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6" name="Google Shape;446;p22"/>
          <p:cNvSpPr txBox="1"/>
          <p:nvPr/>
        </p:nvSpPr>
        <p:spPr>
          <a:xfrm>
            <a:off x="2403425" y="1664200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Cohere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1312950" y="383195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Jurassic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8" name="Google Shape;448;p22"/>
          <p:cNvCxnSpPr/>
          <p:nvPr/>
        </p:nvCxnSpPr>
        <p:spPr>
          <a:xfrm rot="10800000">
            <a:off x="2670601" y="240195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9" name="Google Shape;449;p22"/>
          <p:cNvSpPr txBox="1"/>
          <p:nvPr/>
        </p:nvSpPr>
        <p:spPr>
          <a:xfrm>
            <a:off x="3364952" y="382994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Anthropic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0" name="Google Shape;450;p22"/>
          <p:cNvCxnSpPr/>
          <p:nvPr/>
        </p:nvCxnSpPr>
        <p:spPr>
          <a:xfrm rot="10800000">
            <a:off x="3988118" y="29354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1" name="Google Shape;451;p22"/>
          <p:cNvSpPr txBox="1"/>
          <p:nvPr/>
        </p:nvSpPr>
        <p:spPr>
          <a:xfrm>
            <a:off x="6680250" y="294943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6974892" y="28739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931" y="20334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54" name="Google Shape;454;p22"/>
          <p:cNvCxnSpPr/>
          <p:nvPr/>
        </p:nvCxnSpPr>
        <p:spPr>
          <a:xfrm rot="10800000">
            <a:off x="7303218" y="24519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5" name="Google Shape;455;p22"/>
          <p:cNvSpPr txBox="1"/>
          <p:nvPr/>
        </p:nvSpPr>
        <p:spPr>
          <a:xfrm>
            <a:off x="7024287" y="2576125"/>
            <a:ext cx="4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57" name="Google Shape;457;p22"/>
          <p:cNvCxnSpPr/>
          <p:nvPr/>
        </p:nvCxnSpPr>
        <p:spPr>
          <a:xfrm rot="10800000">
            <a:off x="7339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8" name="Google Shape;458;p22"/>
          <p:cNvSpPr txBox="1"/>
          <p:nvPr/>
        </p:nvSpPr>
        <p:spPr>
          <a:xfrm>
            <a:off x="68066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22"/>
          <p:cNvSpPr txBox="1"/>
          <p:nvPr/>
        </p:nvSpPr>
        <p:spPr>
          <a:xfrm>
            <a:off x="6832882" y="16660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7356478" y="28931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 txBox="1"/>
          <p:nvPr/>
        </p:nvSpPr>
        <p:spPr>
          <a:xfrm>
            <a:off x="7315300" y="2911898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22"/>
          <p:cNvSpPr/>
          <p:nvPr/>
        </p:nvSpPr>
        <p:spPr>
          <a:xfrm>
            <a:off x="6677728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3" name="Google Shape;463;p22"/>
          <p:cNvCxnSpPr/>
          <p:nvPr/>
        </p:nvCxnSpPr>
        <p:spPr>
          <a:xfrm rot="10800000">
            <a:off x="7912818" y="289429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64" name="Google Shape;4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22"/>
          <p:cNvSpPr txBox="1"/>
          <p:nvPr/>
        </p:nvSpPr>
        <p:spPr>
          <a:xfrm>
            <a:off x="7340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22"/>
          <p:cNvSpPr/>
          <p:nvPr/>
        </p:nvSpPr>
        <p:spPr>
          <a:xfrm>
            <a:off x="78936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83090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22"/>
          <p:cNvCxnSpPr/>
          <p:nvPr/>
        </p:nvCxnSpPr>
        <p:spPr>
          <a:xfrm rot="10800000">
            <a:off x="8789843" y="24326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9" name="Google Shape;469;p22"/>
          <p:cNvSpPr txBox="1"/>
          <p:nvPr/>
        </p:nvSpPr>
        <p:spPr>
          <a:xfrm>
            <a:off x="8429175" y="1675388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Falcon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22"/>
          <p:cNvSpPr txBox="1"/>
          <p:nvPr/>
        </p:nvSpPr>
        <p:spPr>
          <a:xfrm>
            <a:off x="7806625" y="292522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1" name="Google Shape;47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1450" y="2024550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2" name="Google Shape;472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77303" y="3480228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3" name="Google Shape;473;p22"/>
          <p:cNvCxnSpPr/>
          <p:nvPr/>
        </p:nvCxnSpPr>
        <p:spPr>
          <a:xfrm rot="10800000">
            <a:off x="8332643" y="29375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4" name="Google Shape;474;p22"/>
          <p:cNvSpPr txBox="1"/>
          <p:nvPr/>
        </p:nvSpPr>
        <p:spPr>
          <a:xfrm>
            <a:off x="7936850" y="3843063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INCITE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22"/>
          <p:cNvSpPr txBox="1"/>
          <p:nvPr/>
        </p:nvSpPr>
        <p:spPr>
          <a:xfrm>
            <a:off x="7684950" y="166472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StarCoder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6" name="Google Shape;476;p22"/>
          <p:cNvCxnSpPr/>
          <p:nvPr/>
        </p:nvCxnSpPr>
        <p:spPr>
          <a:xfrm rot="10800000">
            <a:off x="8145143" y="2412570"/>
            <a:ext cx="0" cy="46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77" name="Google Shape;477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9069" y="2015152"/>
            <a:ext cx="395400" cy="3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2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9" name="Google Shape;479;p22"/>
          <p:cNvCxnSpPr/>
          <p:nvPr/>
        </p:nvCxnSpPr>
        <p:spPr>
          <a:xfrm rot="10800000">
            <a:off x="8863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0" name="Google Shape;480;p22"/>
          <p:cNvSpPr txBox="1"/>
          <p:nvPr/>
        </p:nvSpPr>
        <p:spPr>
          <a:xfrm>
            <a:off x="84068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LLaMA-2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1" name="Google Shape;481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2136" y="124282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56474" y="120868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01424" y="121837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86849" y="12231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11974" y="121200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40036" y="1285314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89650" y="1255088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2874" y="1213951"/>
            <a:ext cx="489963" cy="3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22"/>
          <p:cNvGrpSpPr/>
          <p:nvPr/>
        </p:nvGrpSpPr>
        <p:grpSpPr>
          <a:xfrm>
            <a:off x="148475" y="1259950"/>
            <a:ext cx="84300" cy="404888"/>
            <a:chOff x="940275" y="849075"/>
            <a:chExt cx="84300" cy="404888"/>
          </a:xfrm>
        </p:grpSpPr>
        <p:sp>
          <p:nvSpPr>
            <p:cNvPr id="490" name="Google Shape;490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22"/>
          <p:cNvGrpSpPr/>
          <p:nvPr/>
        </p:nvGrpSpPr>
        <p:grpSpPr>
          <a:xfrm>
            <a:off x="2628450" y="1234213"/>
            <a:ext cx="84300" cy="404888"/>
            <a:chOff x="940275" y="849075"/>
            <a:chExt cx="84300" cy="404888"/>
          </a:xfrm>
        </p:grpSpPr>
        <p:sp>
          <p:nvSpPr>
            <p:cNvPr id="493" name="Google Shape;493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22"/>
          <p:cNvGrpSpPr/>
          <p:nvPr/>
        </p:nvGrpSpPr>
        <p:grpSpPr>
          <a:xfrm>
            <a:off x="4192463" y="1203938"/>
            <a:ext cx="84300" cy="404888"/>
            <a:chOff x="940275" y="849075"/>
            <a:chExt cx="84300" cy="404888"/>
          </a:xfrm>
        </p:grpSpPr>
        <p:sp>
          <p:nvSpPr>
            <p:cNvPr id="496" name="Google Shape;496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8" name="Google Shape;498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7000" y="41595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87862" y="4151425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0011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68324" y="41595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56474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15974" y="4168126"/>
            <a:ext cx="489963" cy="3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2"/>
          <p:cNvGrpSpPr/>
          <p:nvPr/>
        </p:nvGrpSpPr>
        <p:grpSpPr>
          <a:xfrm>
            <a:off x="1889500" y="4161450"/>
            <a:ext cx="84300" cy="404888"/>
            <a:chOff x="940275" y="849075"/>
            <a:chExt cx="84300" cy="404888"/>
          </a:xfrm>
        </p:grpSpPr>
        <p:sp>
          <p:nvSpPr>
            <p:cNvPr id="505" name="Google Shape;505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2"/>
          <p:cNvGrpSpPr/>
          <p:nvPr/>
        </p:nvGrpSpPr>
        <p:grpSpPr>
          <a:xfrm>
            <a:off x="6633850" y="4185650"/>
            <a:ext cx="84300" cy="404888"/>
            <a:chOff x="940275" y="849075"/>
            <a:chExt cx="84300" cy="404888"/>
          </a:xfrm>
        </p:grpSpPr>
        <p:sp>
          <p:nvSpPr>
            <p:cNvPr id="508" name="Google Shape;508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22"/>
          <p:cNvGrpSpPr/>
          <p:nvPr/>
        </p:nvGrpSpPr>
        <p:grpSpPr>
          <a:xfrm>
            <a:off x="7285350" y="4181450"/>
            <a:ext cx="84300" cy="404888"/>
            <a:chOff x="940275" y="849075"/>
            <a:chExt cx="84300" cy="404888"/>
          </a:xfrm>
        </p:grpSpPr>
        <p:sp>
          <p:nvSpPr>
            <p:cNvPr id="511" name="Google Shape;511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2"/>
          <p:cNvGrpSpPr/>
          <p:nvPr/>
        </p:nvGrpSpPr>
        <p:grpSpPr>
          <a:xfrm>
            <a:off x="7873963" y="4148200"/>
            <a:ext cx="84300" cy="404888"/>
            <a:chOff x="940275" y="849075"/>
            <a:chExt cx="84300" cy="404888"/>
          </a:xfrm>
        </p:grpSpPr>
        <p:sp>
          <p:nvSpPr>
            <p:cNvPr id="514" name="Google Shape;514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2"/>
          <p:cNvGrpSpPr/>
          <p:nvPr/>
        </p:nvGrpSpPr>
        <p:grpSpPr>
          <a:xfrm>
            <a:off x="3901788" y="4139750"/>
            <a:ext cx="84300" cy="404888"/>
            <a:chOff x="940275" y="849075"/>
            <a:chExt cx="84300" cy="404888"/>
          </a:xfrm>
        </p:grpSpPr>
        <p:sp>
          <p:nvSpPr>
            <p:cNvPr id="517" name="Google Shape;517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9" name="Google Shape;519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73049" y="4142014"/>
            <a:ext cx="489963" cy="3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2"/>
          <p:cNvGrpSpPr/>
          <p:nvPr/>
        </p:nvGrpSpPr>
        <p:grpSpPr>
          <a:xfrm>
            <a:off x="1774950" y="1203938"/>
            <a:ext cx="84300" cy="404888"/>
            <a:chOff x="940275" y="849075"/>
            <a:chExt cx="84300" cy="404888"/>
          </a:xfrm>
        </p:grpSpPr>
        <p:sp>
          <p:nvSpPr>
            <p:cNvPr id="521" name="Google Shape;521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125" y="78150"/>
            <a:ext cx="529997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23"/>
          <p:cNvCxnSpPr/>
          <p:nvPr/>
        </p:nvCxnSpPr>
        <p:spPr>
          <a:xfrm>
            <a:off x="5198650" y="2750975"/>
            <a:ext cx="1845300" cy="75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29" name="Google Shape;529;p23"/>
          <p:cNvSpPr txBox="1"/>
          <p:nvPr/>
        </p:nvSpPr>
        <p:spPr>
          <a:xfrm>
            <a:off x="6416475" y="3444825"/>
            <a:ext cx="264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Pivotal moments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Meta’s LLaMA/LLaMA2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Together’s Red Pajama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LAION’s Open Assistant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AI2’s Dolma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/>
          <p:nvPr>
            <p:ph type="title"/>
          </p:nvPr>
        </p:nvSpPr>
        <p:spPr>
          <a:xfrm>
            <a:off x="311700" y="30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Large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Language Models – Training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24"/>
          <p:cNvSpPr txBox="1"/>
          <p:nvPr>
            <p:ph idx="1" type="body"/>
          </p:nvPr>
        </p:nvSpPr>
        <p:spPr>
          <a:xfrm>
            <a:off x="311700" y="1063100"/>
            <a:ext cx="8520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Pretraining the LM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Predicting the next token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GPT-3, OPT, BLOOM,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LLaMA,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Falcon, LLaMA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Incontext learning (aka prompt-based learning)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Few shot learning without updating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 distillation is a variant wherein you condition on the prompt and update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Supervised fine-tuning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Fine-tuning for instruction following and to make them chatty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InstructGPT, LaMDA, Sparrow, OPT-IML, LLaMA-I, Alpaca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Reinforcement Learning from Human Feedback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nudging the LM towards values you desire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LLaMA-2-chat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Large Language Models – Training</a:t>
            </a:r>
            <a:endParaRPr/>
          </a:p>
        </p:txBody>
      </p:sp>
      <p:sp>
        <p:nvSpPr>
          <p:cNvPr id="541" name="Google Shape;541;p25"/>
          <p:cNvSpPr txBox="1"/>
          <p:nvPr>
            <p:ph idx="1" type="body"/>
          </p:nvPr>
        </p:nvSpPr>
        <p:spPr>
          <a:xfrm>
            <a:off x="311700" y="1152475"/>
            <a:ext cx="8520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Pretraining the LM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Predicting the next token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GPT-3, OPT, BLOOM, LLaMA, Falcon, LLaMA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Incontext learning (aka prompt-based learning)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Few shot learning without updating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 distillation is a variant wherein you condition on the prompt and update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Supervised fine-tuning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Fine-tuning for instruction following and to make them chatty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InstructGPT, LaMDA, Sparrow, OPT-IML, LLaMA-I, Alpaca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Reinforcement Learning from Human Feedback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nudging the LM towards values you desire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LLaMA-2-chat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25"/>
          <p:cNvSpPr/>
          <p:nvPr/>
        </p:nvSpPr>
        <p:spPr>
          <a:xfrm>
            <a:off x="154350" y="2857900"/>
            <a:ext cx="7535700" cy="175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 txBox="1"/>
          <p:nvPr/>
        </p:nvSpPr>
        <p:spPr>
          <a:xfrm>
            <a:off x="7837650" y="3259200"/>
            <a:ext cx="11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a chatbot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9" name="Google Shape;5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0" y="935950"/>
            <a:ext cx="3451999" cy="11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00" y="821626"/>
            <a:ext cx="3297326" cy="34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50" y="3693900"/>
            <a:ext cx="2571116" cy="11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9650" y="4211925"/>
            <a:ext cx="3860137" cy="8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7999" y="2410999"/>
            <a:ext cx="3988774" cy="8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/>
          <p:nvPr>
            <p:ph type="title"/>
          </p:nvPr>
        </p:nvSpPr>
        <p:spPr>
          <a:xfrm>
            <a:off x="311700" y="15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Evaluating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a Chatbot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27"/>
          <p:cNvSpPr txBox="1"/>
          <p:nvPr>
            <p:ph idx="1" type="body"/>
          </p:nvPr>
        </p:nvSpPr>
        <p:spPr>
          <a:xfrm>
            <a:off x="10831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Pretraining the LM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Predicting the next token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GPT-3, BLOOM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Incontext learning (aka prompt-based learning)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Few shot learning without updating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 distillation is a variant wherein you condition on the prompt and update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Supervised fine-tuning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Fine-tuning for instruction following and to make them chatty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InstructGPT, LaMDA, Sparrow, OPT-IML, LLaMA-I, Alpaca, Vicuna, Guanaco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Reinforcement Learning from Human Feedback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safety/alignment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nudging the LM towards values you desire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0" name="Google Shape;5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5" y="1141387"/>
            <a:ext cx="890051" cy="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4" y="1563926"/>
            <a:ext cx="1064274" cy="3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7"/>
          <p:cNvSpPr/>
          <p:nvPr/>
        </p:nvSpPr>
        <p:spPr>
          <a:xfrm>
            <a:off x="1166900" y="929200"/>
            <a:ext cx="7535700" cy="180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85825"/>
            <a:ext cx="1064275" cy="14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28"/>
          <p:cNvSpPr txBox="1"/>
          <p:nvPr/>
        </p:nvSpPr>
        <p:spPr>
          <a:xfrm>
            <a:off x="171300" y="869449"/>
            <a:ext cx="8972700" cy="22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039" y="869450"/>
            <a:ext cx="5915959" cy="352290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8"/>
          <p:cNvSpPr txBox="1"/>
          <p:nvPr/>
        </p:nvSpPr>
        <p:spPr>
          <a:xfrm>
            <a:off x="1101300" y="4743000"/>
            <a:ext cx="745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Ouyang, Long, et al. "Training language models to follow instructions with human feedback."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arXiv preprint arXiv:2203.02155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(2022).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28"/>
          <p:cNvSpPr txBox="1"/>
          <p:nvPr/>
        </p:nvSpPr>
        <p:spPr>
          <a:xfrm>
            <a:off x="1521750" y="4279500"/>
            <a:ext cx="19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Evaluating instruction following/chatty-ness</a:t>
            </a:r>
            <a:endParaRPr b="1" sz="1200">
              <a:solidFill>
                <a:srgbClr val="E691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28"/>
          <p:cNvSpPr txBox="1"/>
          <p:nvPr/>
        </p:nvSpPr>
        <p:spPr>
          <a:xfrm>
            <a:off x="3545325" y="4279500"/>
            <a:ext cx="17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6905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Evaluating the RM</a:t>
            </a:r>
            <a:endParaRPr b="1" sz="1200">
              <a:solidFill>
                <a:srgbClr val="5690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28"/>
          <p:cNvSpPr txBox="1"/>
          <p:nvPr/>
        </p:nvSpPr>
        <p:spPr>
          <a:xfrm>
            <a:off x="5404800" y="4279500"/>
            <a:ext cx="199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Red-teaming</a:t>
            </a:r>
            <a:endParaRPr b="1" sz="1200">
              <a:solidFill>
                <a:srgbClr val="674E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3557625" y="760200"/>
            <a:ext cx="1783800" cy="35766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1585050" y="760050"/>
            <a:ext cx="1884600" cy="35766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8"/>
          <p:cNvSpPr/>
          <p:nvPr/>
        </p:nvSpPr>
        <p:spPr>
          <a:xfrm>
            <a:off x="5404800" y="760050"/>
            <a:ext cx="1997100" cy="3576600"/>
          </a:xfrm>
          <a:prstGeom prst="rect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29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Can it rank helpful responses higher than the less helpful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30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Can it rank harmful responses lower than the harmless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30"/>
          <p:cNvSpPr/>
          <p:nvPr/>
        </p:nvSpPr>
        <p:spPr>
          <a:xfrm>
            <a:off x="303025" y="917500"/>
            <a:ext cx="8586000" cy="98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Leaderboard with Elo ratings (Hugging Face)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31"/>
          <p:cNvSpPr txBox="1"/>
          <p:nvPr>
            <p:ph idx="1" type="body"/>
          </p:nvPr>
        </p:nvSpPr>
        <p:spPr>
          <a:xfrm>
            <a:off x="5902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590250" y="728300"/>
            <a:ext cx="7963500" cy="41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1"/>
          <p:cNvSpPr txBox="1"/>
          <p:nvPr/>
        </p:nvSpPr>
        <p:spPr>
          <a:xfrm>
            <a:off x="3530175" y="4868050"/>
            <a:ext cx="56142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https://huggingface.co/spaces/HuggingFaceH4/human_eval_llm_leaderboard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>
            <a:stCxn id="62" idx="0"/>
          </p:cNvCxnSpPr>
          <p:nvPr/>
        </p:nvCxnSpPr>
        <p:spPr>
          <a:xfrm>
            <a:off x="232770" y="2911894"/>
            <a:ext cx="89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" name="Google Shape;63;p14"/>
          <p:cNvSpPr/>
          <p:nvPr/>
        </p:nvSpPr>
        <p:spPr>
          <a:xfrm>
            <a:off x="204671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95098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227582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-129217" y="1632294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3015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65975" y="2911875"/>
            <a:ext cx="5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1825401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 rot="10800000">
            <a:off x="2972938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-97230" y="29118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399762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19548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5705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187214" y="3839606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Chinchilla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450556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819452" y="385168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BLOOM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340925" y="3822679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Gopher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881497" y="291186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24541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026227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28" y="3463602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09" y="2004599"/>
            <a:ext cx="5976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4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26" y="346360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448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89550" y="1612275"/>
            <a:ext cx="12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Megatron TNLG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719215" y="252678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 rot="10800000">
            <a:off x="40500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/>
          <p:nvPr/>
        </p:nvSpPr>
        <p:spPr>
          <a:xfrm>
            <a:off x="4860553" y="28931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39476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4"/>
          <p:cNvCxnSpPr/>
          <p:nvPr/>
        </p:nvCxnSpPr>
        <p:spPr>
          <a:xfrm rot="10800000">
            <a:off x="4673639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3" name="Google Shape;9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52" y="3463600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656350" y="2911900"/>
            <a:ext cx="5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4960195" y="24229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3891872" y="2912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Apr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" name="Google Shape;97;p14"/>
          <p:cNvCxnSpPr/>
          <p:nvPr/>
        </p:nvCxnSpPr>
        <p:spPr>
          <a:xfrm rot="10800000">
            <a:off x="5417690" y="2948117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" name="Google Shape;98;p14"/>
          <p:cNvSpPr/>
          <p:nvPr/>
        </p:nvSpPr>
        <p:spPr>
          <a:xfrm>
            <a:off x="57788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187135" y="2560426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1507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43725" y="25547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rot="10800000">
            <a:off x="1090038" y="29314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3" name="Google Shape;10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816" y="342124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41775" y="384000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Text-to-Text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Foundation Models since GPT3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 rot="10800000">
            <a:off x="6502657" y="24326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6197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ChatGPT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058795" y="2874457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Nov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59" y="2023999"/>
            <a:ext cx="5976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6463175" y="2567812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6403953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4"/>
          <p:cNvCxnSpPr/>
          <p:nvPr/>
        </p:nvCxnSpPr>
        <p:spPr>
          <a:xfrm rot="10800000">
            <a:off x="6703432" y="29233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4" name="Google Shape;114;p14"/>
          <p:cNvSpPr txBox="1"/>
          <p:nvPr/>
        </p:nvSpPr>
        <p:spPr>
          <a:xfrm>
            <a:off x="5939281" y="164142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Galactica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 rot="10800000">
            <a:off x="8762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6" name="Google Shape;11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310288" y="16154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536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857765" y="289737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4"/>
          <p:cNvCxnSpPr/>
          <p:nvPr/>
        </p:nvCxnSpPr>
        <p:spPr>
          <a:xfrm rot="10800000">
            <a:off x="34670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1" name="Google Shape;12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1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2901088" y="16545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3203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352485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53231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27" name="Google Shape;127;p14"/>
          <p:cNvCxnSpPr/>
          <p:nvPr/>
        </p:nvCxnSpPr>
        <p:spPr>
          <a:xfrm rot="10800000">
            <a:off x="58788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8" name="Google Shape;128;p14"/>
          <p:cNvSpPr txBox="1"/>
          <p:nvPr/>
        </p:nvSpPr>
        <p:spPr>
          <a:xfrm>
            <a:off x="5326097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911628" y="29019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0" y="46514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*only LLMs with &gt;1B parameters &amp; EN as the main training language are shown. Comprehensive list: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https://crfm.stanford.edu/helm/v1.0/?models=1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5357645" y="3823788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406" y="3449737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3" name="Google Shape;133;p14"/>
          <p:cNvCxnSpPr/>
          <p:nvPr/>
        </p:nvCxnSpPr>
        <p:spPr>
          <a:xfrm rot="10800000">
            <a:off x="5955093" y="29363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4" name="Google Shape;13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0488" y="3444675"/>
            <a:ext cx="466500" cy="4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14"/>
          <p:cNvSpPr/>
          <p:nvPr/>
        </p:nvSpPr>
        <p:spPr>
          <a:xfrm>
            <a:off x="18024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12">
            <a:alphaModFix/>
          </a:blip>
          <a:srcRect b="0" l="21721" r="20371" t="0"/>
          <a:stretch/>
        </p:blipFill>
        <p:spPr>
          <a:xfrm>
            <a:off x="1671000" y="3466950"/>
            <a:ext cx="395400" cy="382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7" name="Google Shape;137;p14"/>
          <p:cNvCxnSpPr/>
          <p:nvPr/>
        </p:nvCxnSpPr>
        <p:spPr>
          <a:xfrm rot="10800000">
            <a:off x="1893551" y="29394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8" name="Google Shape;138;p14"/>
          <p:cNvSpPr/>
          <p:nvPr/>
        </p:nvSpPr>
        <p:spPr>
          <a:xfrm>
            <a:off x="26406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7388" y="2065150"/>
            <a:ext cx="597600" cy="2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2403425" y="1664200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Cohere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312950" y="383195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Jurassic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2" name="Google Shape;142;p14"/>
          <p:cNvCxnSpPr/>
          <p:nvPr/>
        </p:nvCxnSpPr>
        <p:spPr>
          <a:xfrm rot="10800000">
            <a:off x="2670601" y="240195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3" name="Google Shape;143;p14"/>
          <p:cNvSpPr txBox="1"/>
          <p:nvPr/>
        </p:nvSpPr>
        <p:spPr>
          <a:xfrm>
            <a:off x="3364952" y="382994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Anthropic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4" name="Google Shape;144;p14"/>
          <p:cNvCxnSpPr/>
          <p:nvPr/>
        </p:nvCxnSpPr>
        <p:spPr>
          <a:xfrm rot="10800000">
            <a:off x="3988118" y="29354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5" name="Google Shape;145;p14"/>
          <p:cNvSpPr txBox="1"/>
          <p:nvPr/>
        </p:nvSpPr>
        <p:spPr>
          <a:xfrm>
            <a:off x="6680250" y="294943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6974892" y="28739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931" y="20334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48" name="Google Shape;148;p14"/>
          <p:cNvCxnSpPr/>
          <p:nvPr/>
        </p:nvCxnSpPr>
        <p:spPr>
          <a:xfrm rot="10800000">
            <a:off x="7303218" y="24519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9" name="Google Shape;149;p14"/>
          <p:cNvSpPr txBox="1"/>
          <p:nvPr/>
        </p:nvSpPr>
        <p:spPr>
          <a:xfrm>
            <a:off x="7024287" y="2576125"/>
            <a:ext cx="4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1" name="Google Shape;151;p14"/>
          <p:cNvCxnSpPr/>
          <p:nvPr/>
        </p:nvCxnSpPr>
        <p:spPr>
          <a:xfrm rot="10800000">
            <a:off x="7339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2" name="Google Shape;152;p14"/>
          <p:cNvSpPr txBox="1"/>
          <p:nvPr/>
        </p:nvSpPr>
        <p:spPr>
          <a:xfrm>
            <a:off x="68066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6832882" y="16660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7356478" y="28931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7315300" y="2911898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6677728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4"/>
          <p:cNvCxnSpPr/>
          <p:nvPr/>
        </p:nvCxnSpPr>
        <p:spPr>
          <a:xfrm rot="10800000">
            <a:off x="7912818" y="289429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" name="Google Shape;1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/>
        </p:nvSpPr>
        <p:spPr>
          <a:xfrm>
            <a:off x="7340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78936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83090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4"/>
          <p:cNvCxnSpPr/>
          <p:nvPr/>
        </p:nvCxnSpPr>
        <p:spPr>
          <a:xfrm rot="10800000">
            <a:off x="8789843" y="24326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3" name="Google Shape;163;p14"/>
          <p:cNvSpPr txBox="1"/>
          <p:nvPr/>
        </p:nvSpPr>
        <p:spPr>
          <a:xfrm>
            <a:off x="8429175" y="1675388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Falcon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7806625" y="292522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1450" y="2024550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77303" y="3480228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7" name="Google Shape;167;p14"/>
          <p:cNvCxnSpPr/>
          <p:nvPr/>
        </p:nvCxnSpPr>
        <p:spPr>
          <a:xfrm rot="10800000">
            <a:off x="8332643" y="29375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" name="Google Shape;168;p14"/>
          <p:cNvSpPr txBox="1"/>
          <p:nvPr/>
        </p:nvSpPr>
        <p:spPr>
          <a:xfrm>
            <a:off x="7936850" y="3843063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INCITE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7684950" y="166472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StarCoder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0" name="Google Shape;170;p14"/>
          <p:cNvCxnSpPr/>
          <p:nvPr/>
        </p:nvCxnSpPr>
        <p:spPr>
          <a:xfrm rot="10800000">
            <a:off x="8145143" y="2412570"/>
            <a:ext cx="0" cy="46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1" name="Google Shape;171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9069" y="2015152"/>
            <a:ext cx="395400" cy="3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2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3" name="Google Shape;173;p14"/>
          <p:cNvCxnSpPr/>
          <p:nvPr/>
        </p:nvCxnSpPr>
        <p:spPr>
          <a:xfrm rot="10800000">
            <a:off x="8863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" name="Google Shape;174;p14"/>
          <p:cNvSpPr txBox="1"/>
          <p:nvPr/>
        </p:nvSpPr>
        <p:spPr>
          <a:xfrm>
            <a:off x="84068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LLaMA-2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Leaderboard with Elo ratings (LMSYS)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32"/>
          <p:cNvSpPr txBox="1"/>
          <p:nvPr/>
        </p:nvSpPr>
        <p:spPr>
          <a:xfrm>
            <a:off x="6019275" y="4868050"/>
            <a:ext cx="31251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https://lmsys.org/blog/2023-05-03-arena/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5" name="Google Shape;6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852" y="42600"/>
            <a:ext cx="506700" cy="48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6" name="Google Shape;6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000" y="572700"/>
            <a:ext cx="5000252" cy="437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00" y="562750"/>
            <a:ext cx="7167200" cy="43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3"/>
          <p:cNvSpPr txBox="1"/>
          <p:nvPr>
            <p:ph type="title"/>
          </p:nvPr>
        </p:nvSpPr>
        <p:spPr>
          <a:xfrm>
            <a:off x="311700" y="-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MT Bench from LMSYS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4157400" y="4812800"/>
            <a:ext cx="49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https://huggingface.co/spaces/lmsys/mt-bench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4" name="Google Shape;6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677" y="32650"/>
            <a:ext cx="506700" cy="48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4"/>
          <p:cNvSpPr txBox="1"/>
          <p:nvPr>
            <p:ph type="title"/>
          </p:nvPr>
        </p:nvSpPr>
        <p:spPr>
          <a:xfrm>
            <a:off x="311700" y="-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LMSYS Leaderboard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p34"/>
          <p:cNvSpPr txBox="1"/>
          <p:nvPr>
            <p:ph idx="1" type="body"/>
          </p:nvPr>
        </p:nvSpPr>
        <p:spPr>
          <a:xfrm>
            <a:off x="5902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p34"/>
          <p:cNvSpPr txBox="1"/>
          <p:nvPr/>
        </p:nvSpPr>
        <p:spPr>
          <a:xfrm>
            <a:off x="3530175" y="4868050"/>
            <a:ext cx="56142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https://huggingface.co/spaces/lmsys/chatbot-arena-leaderboard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2" name="Google Shape;6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4108"/>
            <a:ext cx="9143999" cy="436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276" y="27850"/>
            <a:ext cx="516600" cy="49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5"/>
          <p:cNvSpPr txBox="1"/>
          <p:nvPr>
            <p:ph type="title"/>
          </p:nvPr>
        </p:nvSpPr>
        <p:spPr>
          <a:xfrm>
            <a:off x="311700" y="-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AalpacaEval Leaderboard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35"/>
          <p:cNvSpPr txBox="1"/>
          <p:nvPr>
            <p:ph idx="1" type="body"/>
          </p:nvPr>
        </p:nvSpPr>
        <p:spPr>
          <a:xfrm>
            <a:off x="5902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35"/>
          <p:cNvSpPr txBox="1"/>
          <p:nvPr/>
        </p:nvSpPr>
        <p:spPr>
          <a:xfrm>
            <a:off x="5979600" y="4850825"/>
            <a:ext cx="31644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https://tatsu-lab.github.io/alpaca_eval/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1" name="Google Shape;6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650" y="562750"/>
            <a:ext cx="3943862" cy="44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275" y="59724"/>
            <a:ext cx="500800" cy="5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Other Leaderboards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36"/>
          <p:cNvSpPr txBox="1"/>
          <p:nvPr/>
        </p:nvSpPr>
        <p:spPr>
          <a:xfrm>
            <a:off x="171300" y="869450"/>
            <a:ext cx="8904600" cy="26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22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Nomic AI GPT4All performance benchmark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Chain of thought hub</a:t>
            </a:r>
            <a:endParaRPr b="1"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Weight watcher</a:t>
            </a: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ChatEval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FastEval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37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Can it rank helpful responses higher than the less helpful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37"/>
          <p:cNvSpPr/>
          <p:nvPr/>
        </p:nvSpPr>
        <p:spPr>
          <a:xfrm>
            <a:off x="330600" y="1880650"/>
            <a:ext cx="8586000" cy="94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Benchmarking RM Models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1" name="Google Shape;6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00" y="572706"/>
            <a:ext cx="7995001" cy="454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325" y="68827"/>
            <a:ext cx="468550" cy="4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" name="Google Shape;658;p39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Can it rank helpful responses higher than the less helpful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39"/>
          <p:cNvSpPr/>
          <p:nvPr/>
        </p:nvSpPr>
        <p:spPr>
          <a:xfrm>
            <a:off x="279000" y="2863700"/>
            <a:ext cx="8586000" cy="128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5" name="Google Shape;665;p40"/>
          <p:cNvSpPr txBox="1"/>
          <p:nvPr/>
        </p:nvSpPr>
        <p:spPr>
          <a:xfrm>
            <a:off x="171300" y="869450"/>
            <a:ext cx="8904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has a positional bias is predisposed to generate a rating of “1” in a pairwise preference collection setting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6" name="Google Shape;6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0" y="1924425"/>
            <a:ext cx="3940521" cy="3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501" y="2033338"/>
            <a:ext cx="3579451" cy="28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0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41"/>
          <p:cNvSpPr txBox="1"/>
          <p:nvPr/>
        </p:nvSpPr>
        <p:spPr>
          <a:xfrm>
            <a:off x="171300" y="869450"/>
            <a:ext cx="8904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Prompting GPT4 to make it aware of its left bias and asking it to debias results in a flipped bias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5" name="Google Shape;6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75" y="1950875"/>
            <a:ext cx="3851200" cy="3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1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15"/>
          <p:cNvCxnSpPr>
            <a:stCxn id="180" idx="0"/>
          </p:cNvCxnSpPr>
          <p:nvPr/>
        </p:nvCxnSpPr>
        <p:spPr>
          <a:xfrm>
            <a:off x="232770" y="2911894"/>
            <a:ext cx="89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15"/>
          <p:cNvSpPr/>
          <p:nvPr/>
        </p:nvSpPr>
        <p:spPr>
          <a:xfrm>
            <a:off x="204671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395098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15"/>
          <p:cNvCxnSpPr/>
          <p:nvPr/>
        </p:nvCxnSpPr>
        <p:spPr>
          <a:xfrm rot="10800000">
            <a:off x="227582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" name="Google Shape;1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5" name="Google Shape;185;p15"/>
          <p:cNvSpPr txBox="1"/>
          <p:nvPr/>
        </p:nvSpPr>
        <p:spPr>
          <a:xfrm>
            <a:off x="-129217" y="1632294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53015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 txBox="1"/>
          <p:nvPr/>
        </p:nvSpPr>
        <p:spPr>
          <a:xfrm>
            <a:off x="265975" y="2911875"/>
            <a:ext cx="5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8" name="Google Shape;188;p15"/>
          <p:cNvCxnSpPr/>
          <p:nvPr/>
        </p:nvCxnSpPr>
        <p:spPr>
          <a:xfrm rot="10800000">
            <a:off x="1825401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5"/>
          <p:cNvCxnSpPr/>
          <p:nvPr/>
        </p:nvCxnSpPr>
        <p:spPr>
          <a:xfrm rot="10800000">
            <a:off x="2972938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15"/>
          <p:cNvSpPr txBox="1"/>
          <p:nvPr/>
        </p:nvSpPr>
        <p:spPr>
          <a:xfrm>
            <a:off x="-97230" y="29118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1399762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19548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35705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4187214" y="3839606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Chinchilla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4450556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4819452" y="385168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BLOOM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2340925" y="3822679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Gopher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2881497" y="291186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324541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3026227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28" y="3463602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09" y="2004599"/>
            <a:ext cx="5976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4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26" y="346360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448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" name="Google Shape;205;p15"/>
          <p:cNvSpPr txBox="1"/>
          <p:nvPr/>
        </p:nvSpPr>
        <p:spPr>
          <a:xfrm>
            <a:off x="1189550" y="1612275"/>
            <a:ext cx="12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Megatron TNLG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2719215" y="252678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7" name="Google Shape;207;p15"/>
          <p:cNvCxnSpPr/>
          <p:nvPr/>
        </p:nvCxnSpPr>
        <p:spPr>
          <a:xfrm rot="10800000">
            <a:off x="40500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8" name="Google Shape;208;p15"/>
          <p:cNvSpPr/>
          <p:nvPr/>
        </p:nvSpPr>
        <p:spPr>
          <a:xfrm>
            <a:off x="4860553" y="28931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539476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15"/>
          <p:cNvCxnSpPr/>
          <p:nvPr/>
        </p:nvCxnSpPr>
        <p:spPr>
          <a:xfrm rot="10800000">
            <a:off x="4673639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1" name="Google Shape;21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52" y="3463600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15"/>
          <p:cNvSpPr txBox="1"/>
          <p:nvPr/>
        </p:nvSpPr>
        <p:spPr>
          <a:xfrm>
            <a:off x="4656350" y="2911900"/>
            <a:ext cx="5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3" name="Google Shape;213;p15"/>
          <p:cNvCxnSpPr/>
          <p:nvPr/>
        </p:nvCxnSpPr>
        <p:spPr>
          <a:xfrm rot="10800000">
            <a:off x="4960195" y="24229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4" name="Google Shape;214;p15"/>
          <p:cNvSpPr txBox="1"/>
          <p:nvPr/>
        </p:nvSpPr>
        <p:spPr>
          <a:xfrm>
            <a:off x="3891872" y="2912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Apr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" name="Google Shape;215;p15"/>
          <p:cNvCxnSpPr/>
          <p:nvPr/>
        </p:nvCxnSpPr>
        <p:spPr>
          <a:xfrm rot="10800000">
            <a:off x="5417690" y="2948117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6" name="Google Shape;216;p15"/>
          <p:cNvSpPr/>
          <p:nvPr/>
        </p:nvSpPr>
        <p:spPr>
          <a:xfrm>
            <a:off x="57788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5187135" y="2560426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11507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 txBox="1"/>
          <p:nvPr/>
        </p:nvSpPr>
        <p:spPr>
          <a:xfrm>
            <a:off x="843725" y="25547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0" name="Google Shape;220;p15"/>
          <p:cNvCxnSpPr/>
          <p:nvPr/>
        </p:nvCxnSpPr>
        <p:spPr>
          <a:xfrm rot="10800000">
            <a:off x="1090038" y="29314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1" name="Google Shape;22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816" y="342124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15"/>
          <p:cNvSpPr txBox="1"/>
          <p:nvPr/>
        </p:nvSpPr>
        <p:spPr>
          <a:xfrm>
            <a:off x="541775" y="384000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15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Text-to-Text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Foundation Models since GPT3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4" name="Google Shape;224;p15"/>
          <p:cNvCxnSpPr/>
          <p:nvPr/>
        </p:nvCxnSpPr>
        <p:spPr>
          <a:xfrm rot="10800000">
            <a:off x="6502657" y="24326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5" name="Google Shape;2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6197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ChatGPT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6058795" y="2874457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Nov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59" y="2023999"/>
            <a:ext cx="5976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6463175" y="2567812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6403953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15"/>
          <p:cNvCxnSpPr/>
          <p:nvPr/>
        </p:nvCxnSpPr>
        <p:spPr>
          <a:xfrm rot="10800000">
            <a:off x="6703432" y="29233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2" name="Google Shape;232;p15"/>
          <p:cNvSpPr txBox="1"/>
          <p:nvPr/>
        </p:nvSpPr>
        <p:spPr>
          <a:xfrm>
            <a:off x="5939281" y="164142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Galactica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3" name="Google Shape;233;p15"/>
          <p:cNvCxnSpPr/>
          <p:nvPr/>
        </p:nvCxnSpPr>
        <p:spPr>
          <a:xfrm rot="10800000">
            <a:off x="8762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4" name="Google Shape;23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310288" y="16154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536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857765" y="289737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15"/>
          <p:cNvCxnSpPr/>
          <p:nvPr/>
        </p:nvCxnSpPr>
        <p:spPr>
          <a:xfrm rot="10800000">
            <a:off x="34670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9" name="Google Shape;23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1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/>
        </p:nvSpPr>
        <p:spPr>
          <a:xfrm>
            <a:off x="2901088" y="16545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203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352485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53231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5" name="Google Shape;245;p15"/>
          <p:cNvCxnSpPr/>
          <p:nvPr/>
        </p:nvCxnSpPr>
        <p:spPr>
          <a:xfrm rot="10800000">
            <a:off x="58788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6" name="Google Shape;246;p15"/>
          <p:cNvSpPr txBox="1"/>
          <p:nvPr/>
        </p:nvSpPr>
        <p:spPr>
          <a:xfrm>
            <a:off x="5326097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911628" y="29019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 txBox="1"/>
          <p:nvPr/>
        </p:nvSpPr>
        <p:spPr>
          <a:xfrm>
            <a:off x="0" y="46514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*only LLMs with &gt;1B parameters &amp; EN as the main training language are shown. Comprehensive list: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https://crfm.stanford.edu/helm/v1.0/?models=1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5357645" y="3823788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406" y="3449737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1" name="Google Shape;251;p15"/>
          <p:cNvCxnSpPr/>
          <p:nvPr/>
        </p:nvCxnSpPr>
        <p:spPr>
          <a:xfrm rot="10800000">
            <a:off x="5955093" y="29363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52" name="Google Shape;25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0488" y="3444675"/>
            <a:ext cx="466500" cy="4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3" name="Google Shape;253;p15"/>
          <p:cNvSpPr/>
          <p:nvPr/>
        </p:nvSpPr>
        <p:spPr>
          <a:xfrm>
            <a:off x="18024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12">
            <a:alphaModFix/>
          </a:blip>
          <a:srcRect b="0" l="21721" r="20371" t="0"/>
          <a:stretch/>
        </p:blipFill>
        <p:spPr>
          <a:xfrm>
            <a:off x="1671000" y="3466950"/>
            <a:ext cx="395400" cy="382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5" name="Google Shape;255;p15"/>
          <p:cNvCxnSpPr/>
          <p:nvPr/>
        </p:nvCxnSpPr>
        <p:spPr>
          <a:xfrm rot="10800000">
            <a:off x="1893551" y="29394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6" name="Google Shape;256;p15"/>
          <p:cNvSpPr/>
          <p:nvPr/>
        </p:nvSpPr>
        <p:spPr>
          <a:xfrm>
            <a:off x="26406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7388" y="2065150"/>
            <a:ext cx="597600" cy="2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15"/>
          <p:cNvSpPr txBox="1"/>
          <p:nvPr/>
        </p:nvSpPr>
        <p:spPr>
          <a:xfrm>
            <a:off x="2403425" y="1664200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Cohere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1312950" y="383195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Jurassic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0" name="Google Shape;260;p15"/>
          <p:cNvCxnSpPr/>
          <p:nvPr/>
        </p:nvCxnSpPr>
        <p:spPr>
          <a:xfrm rot="10800000">
            <a:off x="2670601" y="240195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1" name="Google Shape;261;p15"/>
          <p:cNvSpPr txBox="1"/>
          <p:nvPr/>
        </p:nvSpPr>
        <p:spPr>
          <a:xfrm>
            <a:off x="3364952" y="382994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Anthropic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2" name="Google Shape;262;p15"/>
          <p:cNvCxnSpPr/>
          <p:nvPr/>
        </p:nvCxnSpPr>
        <p:spPr>
          <a:xfrm rot="10800000">
            <a:off x="3988118" y="29354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3" name="Google Shape;263;p15"/>
          <p:cNvSpPr txBox="1"/>
          <p:nvPr/>
        </p:nvSpPr>
        <p:spPr>
          <a:xfrm>
            <a:off x="6680250" y="294943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6974892" y="28739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931" y="20334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66" name="Google Shape;266;p15"/>
          <p:cNvCxnSpPr/>
          <p:nvPr/>
        </p:nvCxnSpPr>
        <p:spPr>
          <a:xfrm rot="10800000">
            <a:off x="7303218" y="24519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7" name="Google Shape;267;p15"/>
          <p:cNvSpPr txBox="1"/>
          <p:nvPr/>
        </p:nvSpPr>
        <p:spPr>
          <a:xfrm>
            <a:off x="7024287" y="2576125"/>
            <a:ext cx="4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69" name="Google Shape;269;p15"/>
          <p:cNvCxnSpPr/>
          <p:nvPr/>
        </p:nvCxnSpPr>
        <p:spPr>
          <a:xfrm rot="10800000">
            <a:off x="7339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0" name="Google Shape;270;p15"/>
          <p:cNvSpPr txBox="1"/>
          <p:nvPr/>
        </p:nvSpPr>
        <p:spPr>
          <a:xfrm>
            <a:off x="68066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6832882" y="16660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7356478" y="28931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 txBox="1"/>
          <p:nvPr/>
        </p:nvSpPr>
        <p:spPr>
          <a:xfrm>
            <a:off x="7315300" y="2911898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6677728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15"/>
          <p:cNvCxnSpPr/>
          <p:nvPr/>
        </p:nvCxnSpPr>
        <p:spPr>
          <a:xfrm rot="10800000">
            <a:off x="7912818" y="289429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6" name="Google Shape;2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7" name="Google Shape;277;p15"/>
          <p:cNvSpPr txBox="1"/>
          <p:nvPr/>
        </p:nvSpPr>
        <p:spPr>
          <a:xfrm>
            <a:off x="7340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78936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83090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15"/>
          <p:cNvCxnSpPr/>
          <p:nvPr/>
        </p:nvCxnSpPr>
        <p:spPr>
          <a:xfrm rot="10800000">
            <a:off x="8789843" y="24326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1" name="Google Shape;281;p15"/>
          <p:cNvSpPr txBox="1"/>
          <p:nvPr/>
        </p:nvSpPr>
        <p:spPr>
          <a:xfrm>
            <a:off x="8429175" y="1675388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Falcon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7806625" y="292522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3" name="Google Shape;28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1450" y="2024550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77303" y="3480228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5" name="Google Shape;285;p15"/>
          <p:cNvCxnSpPr/>
          <p:nvPr/>
        </p:nvCxnSpPr>
        <p:spPr>
          <a:xfrm rot="10800000">
            <a:off x="8332643" y="29375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6" name="Google Shape;286;p15"/>
          <p:cNvSpPr txBox="1"/>
          <p:nvPr/>
        </p:nvSpPr>
        <p:spPr>
          <a:xfrm>
            <a:off x="7936850" y="3843063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INCITE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7684950" y="166472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StarCoder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8" name="Google Shape;288;p15"/>
          <p:cNvCxnSpPr/>
          <p:nvPr/>
        </p:nvCxnSpPr>
        <p:spPr>
          <a:xfrm rot="10800000">
            <a:off x="8145143" y="2412570"/>
            <a:ext cx="0" cy="46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9" name="Google Shape;289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9069" y="2015152"/>
            <a:ext cx="395400" cy="3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2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91" name="Google Shape;291;p15"/>
          <p:cNvCxnSpPr/>
          <p:nvPr/>
        </p:nvCxnSpPr>
        <p:spPr>
          <a:xfrm rot="10800000">
            <a:off x="8863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2" name="Google Shape;292;p15"/>
          <p:cNvSpPr txBox="1"/>
          <p:nvPr/>
        </p:nvSpPr>
        <p:spPr>
          <a:xfrm>
            <a:off x="84068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LLaMA-2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77562" y="1268088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2136" y="124282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16899" y="12403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10924" y="126810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10649" y="12993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62" y="1315213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31325" y="12906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9500" y="1269438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35774" y="128820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28124" y="12694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311725" y="12551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46674" y="12901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5050" y="41595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35462" y="4151425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38162" y="41864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3811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51611" y="415032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74686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57750" y="41614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53137" y="41595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26587" y="4151425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02275" y="41240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53749" y="41444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14999" y="4140201"/>
            <a:ext cx="489963" cy="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42"/>
          <p:cNvSpPr txBox="1"/>
          <p:nvPr/>
        </p:nvSpPr>
        <p:spPr>
          <a:xfrm>
            <a:off x="171300" y="869450"/>
            <a:ext cx="89046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Prompting GPT4 for scoring instead of ranking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alleviates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the problem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3" name="Google Shape;683;p42"/>
          <p:cNvPicPr preferRelativeResize="0"/>
          <p:nvPr/>
        </p:nvPicPr>
        <p:blipFill rotWithShape="1">
          <a:blip r:embed="rId3">
            <a:alphaModFix/>
          </a:blip>
          <a:srcRect b="347" l="0" r="0" t="337"/>
          <a:stretch/>
        </p:blipFill>
        <p:spPr>
          <a:xfrm>
            <a:off x="2379875" y="1944325"/>
            <a:ext cx="3940521" cy="3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2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3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43"/>
          <p:cNvSpPr txBox="1"/>
          <p:nvPr/>
        </p:nvSpPr>
        <p:spPr>
          <a:xfrm>
            <a:off x="171300" y="869450"/>
            <a:ext cx="89046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Evidence of </a:t>
            </a:r>
            <a:r>
              <a:rPr i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doping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between training and eval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1" name="Google Shape;6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400" y="1696075"/>
            <a:ext cx="3322979" cy="2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3"/>
          <p:cNvSpPr/>
          <p:nvPr/>
        </p:nvSpPr>
        <p:spPr>
          <a:xfrm>
            <a:off x="3238000" y="3429675"/>
            <a:ext cx="29184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3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p44"/>
          <p:cNvSpPr txBox="1"/>
          <p:nvPr/>
        </p:nvSpPr>
        <p:spPr>
          <a:xfrm>
            <a:off x="5373875" y="4703575"/>
            <a:ext cx="42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Gudibande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et al., ‘23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https://arxiv.org/abs/2305.15717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0" name="Google Shape;700;p44"/>
          <p:cNvPicPr preferRelativeResize="0"/>
          <p:nvPr/>
        </p:nvPicPr>
        <p:blipFill rotWithShape="1">
          <a:blip r:embed="rId4">
            <a:alphaModFix/>
          </a:blip>
          <a:srcRect b="42971" l="0" r="0" t="0"/>
          <a:stretch/>
        </p:blipFill>
        <p:spPr>
          <a:xfrm>
            <a:off x="163925" y="1561075"/>
            <a:ext cx="8980076" cy="22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6" name="Google Shape;706;p45"/>
          <p:cNvPicPr preferRelativeResize="0"/>
          <p:nvPr/>
        </p:nvPicPr>
        <p:blipFill rotWithShape="1">
          <a:blip r:embed="rId3">
            <a:alphaModFix/>
          </a:blip>
          <a:srcRect b="23336" l="0" r="0" t="0"/>
          <a:stretch/>
        </p:blipFill>
        <p:spPr>
          <a:xfrm>
            <a:off x="2515625" y="1459875"/>
            <a:ext cx="4031376" cy="32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5"/>
          <p:cNvSpPr txBox="1"/>
          <p:nvPr/>
        </p:nvSpPr>
        <p:spPr>
          <a:xfrm>
            <a:off x="171300" y="869450"/>
            <a:ext cx="89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prefers models with higher diversity and length of responses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45"/>
          <p:cNvSpPr txBox="1"/>
          <p:nvPr/>
        </p:nvSpPr>
        <p:spPr>
          <a:xfrm>
            <a:off x="5056325" y="4665600"/>
            <a:ext cx="47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Wang et al., ‘23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https://arxiv.org/abs/2306.04751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Similar findings by LMSYS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https://arxiv.org/abs/2306.05685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171300" y="869450"/>
            <a:ext cx="890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has poor correlation with humans on low entropy tasks such as math, coding, reasoning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5056325" y="4665600"/>
            <a:ext cx="47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Similar findings by LMSYS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https://arxiv.org/abs/2306.05685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6" name="Google Shape;7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350" y="1760750"/>
            <a:ext cx="5340894" cy="27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6"/>
          <p:cNvSpPr/>
          <p:nvPr/>
        </p:nvSpPr>
        <p:spPr>
          <a:xfrm>
            <a:off x="1808125" y="2992800"/>
            <a:ext cx="5233800" cy="152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/>
          <p:nvPr>
            <p:ph type="title"/>
          </p:nvPr>
        </p:nvSpPr>
        <p:spPr>
          <a:xfrm>
            <a:off x="362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Takeaways</a:t>
            </a:r>
            <a:endParaRPr b="1"/>
          </a:p>
        </p:txBody>
      </p:sp>
      <p:sp>
        <p:nvSpPr>
          <p:cNvPr id="723" name="Google Shape;723;p47"/>
          <p:cNvSpPr txBox="1"/>
          <p:nvPr/>
        </p:nvSpPr>
        <p:spPr>
          <a:xfrm>
            <a:off x="171300" y="869450"/>
            <a:ext cx="8904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 ML has huge potential impact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Benchmarking gap in assessing RLHF and model vulnerabilities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eval quirks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Prefers models trained on GPT4-like data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Left positional bias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correlation with humans on creative tasks compared to coding/reasoning tasks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 txBox="1"/>
          <p:nvPr>
            <p:ph type="title"/>
          </p:nvPr>
        </p:nvSpPr>
        <p:spPr>
          <a:xfrm>
            <a:off x="311700" y="23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H4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Team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9" name="Google Shape;7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87" y="1865156"/>
            <a:ext cx="898500" cy="89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0" name="Google Shape;7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833" y="1865156"/>
            <a:ext cx="898500" cy="89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1" name="Google Shape;731;p48"/>
          <p:cNvSpPr txBox="1"/>
          <p:nvPr/>
        </p:nvSpPr>
        <p:spPr>
          <a:xfrm>
            <a:off x="479275" y="1403450"/>
            <a:ext cx="83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Nathan Lambert       Lewis Tunstall        Edward Beeching       Thomas Wolf</a:t>
            </a:r>
            <a:r>
              <a:rPr lang="en" sz="1200"/>
              <a:t>     </a:t>
            </a:r>
            <a:endParaRPr sz="1200"/>
          </a:p>
        </p:txBody>
      </p:sp>
      <p:sp>
        <p:nvSpPr>
          <p:cNvPr id="732" name="Google Shape;732;p48"/>
          <p:cNvSpPr txBox="1"/>
          <p:nvPr/>
        </p:nvSpPr>
        <p:spPr>
          <a:xfrm>
            <a:off x="1173675" y="3205825"/>
            <a:ext cx="66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And more at Hugging Face and in the open-source community!</a:t>
            </a:r>
            <a:endParaRPr/>
          </a:p>
        </p:txBody>
      </p:sp>
      <p:pic>
        <p:nvPicPr>
          <p:cNvPr id="733" name="Google Shape;7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22" y="1844910"/>
            <a:ext cx="784200" cy="93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4" name="Google Shape;7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075" y="1865150"/>
            <a:ext cx="898500" cy="89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9"/>
          <p:cNvSpPr txBox="1"/>
          <p:nvPr>
            <p:ph type="title"/>
          </p:nvPr>
        </p:nvSpPr>
        <p:spPr>
          <a:xfrm>
            <a:off x="210395" y="26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Thanks for listening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0" name="Google Shape;7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375" y="1775578"/>
            <a:ext cx="2451250" cy="22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Model Access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587150" y="1913300"/>
            <a:ext cx="9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🔓</a:t>
            </a:r>
            <a:endParaRPr sz="4800"/>
          </a:p>
        </p:txBody>
      </p:sp>
      <p:sp>
        <p:nvSpPr>
          <p:cNvPr id="323" name="Google Shape;323;p16"/>
          <p:cNvSpPr txBox="1"/>
          <p:nvPr/>
        </p:nvSpPr>
        <p:spPr>
          <a:xfrm>
            <a:off x="7478100" y="191330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🔒</a:t>
            </a:r>
            <a:endParaRPr sz="4800"/>
          </a:p>
        </p:txBody>
      </p:sp>
      <p:sp>
        <p:nvSpPr>
          <p:cNvPr id="324" name="Google Shape;324;p16"/>
          <p:cNvSpPr txBox="1"/>
          <p:nvPr/>
        </p:nvSpPr>
        <p:spPr>
          <a:xfrm>
            <a:off x="48950" y="2836700"/>
            <a:ext cx="199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Open access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6906000" y="2836700"/>
            <a:ext cx="22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Closed access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3283525" y="2836700"/>
            <a:ext cx="238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Limited access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4032625" y="1913300"/>
            <a:ext cx="9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🔐</a:t>
            </a:r>
            <a:endParaRPr sz="4800"/>
          </a:p>
        </p:txBody>
      </p:sp>
      <p:grpSp>
        <p:nvGrpSpPr>
          <p:cNvPr id="328" name="Google Shape;328;p16"/>
          <p:cNvGrpSpPr/>
          <p:nvPr/>
        </p:nvGrpSpPr>
        <p:grpSpPr>
          <a:xfrm>
            <a:off x="4369375" y="3474175"/>
            <a:ext cx="84300" cy="404888"/>
            <a:chOff x="940275" y="849075"/>
            <a:chExt cx="84300" cy="404888"/>
          </a:xfrm>
        </p:grpSpPr>
        <p:sp>
          <p:nvSpPr>
            <p:cNvPr id="329" name="Google Shape;329;p16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" name="Google Shape;3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487" y="3478913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99" y="3478926"/>
            <a:ext cx="489963" cy="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🔓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Open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17"/>
          <p:cNvSpPr txBox="1"/>
          <p:nvPr>
            <p:ph idx="1" type="body"/>
          </p:nvPr>
        </p:nvSpPr>
        <p:spPr>
          <a:xfrm>
            <a:off x="311700" y="9177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odel components are publicly available: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Open source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Sources and their distribution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Data preprocessing and curation steps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Model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weights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Paper or blog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summarizing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Architecture and training details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Evaluation results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Adaptation to the model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■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Safety filters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■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with human feedback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🔓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Open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18"/>
          <p:cNvSpPr txBox="1"/>
          <p:nvPr>
            <p:ph idx="1" type="body"/>
          </p:nvPr>
        </p:nvSpPr>
        <p:spPr>
          <a:xfrm>
            <a:off x="311700" y="9177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Allows reproducing results and replicating parts of the model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Enable auditing and conducting risk analysis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Serves as a research artifact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Enables interpreting model output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🔒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Closed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19"/>
          <p:cNvSpPr txBox="1"/>
          <p:nvPr>
            <p:ph idx="1" type="body"/>
          </p:nvPr>
        </p:nvSpPr>
        <p:spPr>
          <a:xfrm>
            <a:off x="311700" y="9177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Only research paper or blog is available and </a:t>
            </a:r>
            <a:r>
              <a:rPr i="1" lang="en" sz="2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include overview of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data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Architecture and training details (including infrastructure)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Evaluation results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Adaptation to the model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Safety filters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with human feedback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🔒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Closed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20"/>
          <p:cNvSpPr txBox="1"/>
          <p:nvPr>
            <p:ph idx="1" type="body"/>
          </p:nvPr>
        </p:nvSpPr>
        <p:spPr>
          <a:xfrm>
            <a:off x="152875" y="917775"/>
            <a:ext cx="8823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Safety concerns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Competitive advantage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Expensive to setup guardrails for safe access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00">
                <a:latin typeface="Proxima Nova"/>
                <a:ea typeface="Proxima Nova"/>
                <a:cs typeface="Proxima Nova"/>
                <a:sym typeface="Proxima Nova"/>
              </a:rPr>
              <a:t>🔐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Limited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21"/>
          <p:cNvSpPr txBox="1"/>
          <p:nvPr>
            <p:ph idx="1" type="body"/>
          </p:nvPr>
        </p:nvSpPr>
        <p:spPr>
          <a:xfrm>
            <a:off x="152875" y="917775"/>
            <a:ext cx="8823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Available for use via: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Call for research proposals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